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6" r:id="rId2"/>
    <p:sldMasterId id="2147483688" r:id="rId3"/>
    <p:sldMasterId id="2147483700" r:id="rId4"/>
  </p:sldMasterIdLst>
  <p:notesMasterIdLst>
    <p:notesMasterId r:id="rId52"/>
  </p:notesMasterIdLst>
  <p:sldIdLst>
    <p:sldId id="945" r:id="rId5"/>
    <p:sldId id="985" r:id="rId6"/>
    <p:sldId id="986" r:id="rId7"/>
    <p:sldId id="944" r:id="rId8"/>
    <p:sldId id="978" r:id="rId9"/>
    <p:sldId id="946" r:id="rId10"/>
    <p:sldId id="947" r:id="rId11"/>
    <p:sldId id="979" r:id="rId12"/>
    <p:sldId id="980" r:id="rId13"/>
    <p:sldId id="948" r:id="rId14"/>
    <p:sldId id="949" r:id="rId15"/>
    <p:sldId id="951" r:id="rId16"/>
    <p:sldId id="952" r:id="rId17"/>
    <p:sldId id="988" r:id="rId18"/>
    <p:sldId id="989" r:id="rId19"/>
    <p:sldId id="990" r:id="rId20"/>
    <p:sldId id="991" r:id="rId21"/>
    <p:sldId id="992" r:id="rId22"/>
    <p:sldId id="993" r:id="rId23"/>
    <p:sldId id="994" r:id="rId24"/>
    <p:sldId id="995" r:id="rId25"/>
    <p:sldId id="996" r:id="rId26"/>
    <p:sldId id="997" r:id="rId27"/>
    <p:sldId id="998" r:id="rId28"/>
    <p:sldId id="999" r:id="rId29"/>
    <p:sldId id="1000" r:id="rId30"/>
    <p:sldId id="1001" r:id="rId31"/>
    <p:sldId id="1002" r:id="rId32"/>
    <p:sldId id="1003" r:id="rId33"/>
    <p:sldId id="1004" r:id="rId34"/>
    <p:sldId id="1005" r:id="rId35"/>
    <p:sldId id="1006" r:id="rId36"/>
    <p:sldId id="1007" r:id="rId37"/>
    <p:sldId id="1008" r:id="rId38"/>
    <p:sldId id="1009" r:id="rId39"/>
    <p:sldId id="1010" r:id="rId40"/>
    <p:sldId id="1011" r:id="rId41"/>
    <p:sldId id="1012" r:id="rId42"/>
    <p:sldId id="1013" r:id="rId43"/>
    <p:sldId id="1014" r:id="rId44"/>
    <p:sldId id="1015" r:id="rId45"/>
    <p:sldId id="1016" r:id="rId46"/>
    <p:sldId id="1017" r:id="rId47"/>
    <p:sldId id="1018" r:id="rId48"/>
    <p:sldId id="1019" r:id="rId49"/>
    <p:sldId id="1020" r:id="rId50"/>
    <p:sldId id="1021" r:id="rId5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A00"/>
    <a:srgbClr val="66FF33"/>
    <a:srgbClr val="EA2D00"/>
    <a:srgbClr val="99FF33"/>
    <a:srgbClr val="FFFF00"/>
    <a:srgbClr val="FFFF66"/>
    <a:srgbClr val="66FF66"/>
    <a:srgbClr val="C4E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8" autoAdjust="0"/>
    <p:restoredTop sz="93060" autoAdjust="0"/>
  </p:normalViewPr>
  <p:slideViewPr>
    <p:cSldViewPr>
      <p:cViewPr>
        <p:scale>
          <a:sx n="70" d="100"/>
          <a:sy n="70" d="100"/>
        </p:scale>
        <p:origin x="-165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340427-C68D-4FBF-B519-85610A03D9D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379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822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aaa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268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2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629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2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8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47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0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6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4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3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0904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6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42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83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20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4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1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29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5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95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0714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64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44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07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81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54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23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80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5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03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8494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1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6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3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.jpeg"/><Relationship Id="rId7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9878" y="1739566"/>
                <a:ext cx="8418586" cy="4713770"/>
              </a:xfrm>
            </p:spPr>
            <p:txBody>
              <a:bodyPr>
                <a:normAutofit fontScale="25000" lnSpcReduction="20000"/>
              </a:bodyPr>
              <a:lstStyle/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:endParaRPr lang="en-US" sz="12800" b="1" dirty="0" smtClean="0">
                  <a:solidFill>
                    <a:srgbClr val="C0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:r>
                  <a:rPr lang="tr-TR" sz="14400" b="1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Mathemat</a:t>
                </a:r>
                <a:r>
                  <a:rPr lang="en-US" sz="14400" b="1" dirty="0" err="1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ics</a:t>
                </a:r>
                <a:r>
                  <a:rPr lang="en-US" sz="14400" b="1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- II</a:t>
                </a:r>
              </a:p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:endParaRPr lang="en-US" sz="12800" b="1" dirty="0" smtClean="0">
                  <a:solidFill>
                    <a:srgbClr val="C0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1" i="1" ker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</m:ctrlPr>
                        </m:sSupPr>
                        <m:e>
                          <m:r>
                            <a:rPr lang="en-US" sz="9600" b="1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  <m:t>𝟔</m:t>
                          </m:r>
                        </m:e>
                        <m:sup>
                          <m:r>
                            <a:rPr lang="en-US" sz="9600" b="1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  <m:t>𝒕𝒉</m:t>
                          </m:r>
                          <m:r>
                            <a:rPr lang="en-US" sz="9600" b="1" i="1" ker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  <m:t>  </m:t>
                          </m:r>
                        </m:sup>
                      </m:sSup>
                      <m:r>
                        <a:rPr lang="en-US" sz="9600" b="1" kern="0">
                          <a:solidFill>
                            <a:srgbClr val="000000"/>
                          </a:solidFill>
                          <a:latin typeface="Cambria Math"/>
                          <a:ea typeface="Calibri"/>
                        </a:rPr>
                        <m:t>𝑳𝒆𝒄𝒕𝒖𝒓𝒆</m:t>
                      </m:r>
                    </m:oMath>
                  </m:oMathPara>
                </a14:m>
                <a:endParaRPr lang="en-US" sz="9600" b="1" kern="0" dirty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endParaRPr lang="en-US" sz="1800" b="1" kern="0" dirty="0" smtClean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indent="0" algn="ctr" defTabSz="914400" fontAlgn="base">
                  <a:lnSpc>
                    <a:spcPct val="16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9600" b="1" kern="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First Year</a:t>
                </a:r>
                <a:endParaRPr lang="en-US" sz="9600" b="1" kern="0" dirty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indent="0" algn="ctr" defTabSz="914400" fontAlgn="base">
                  <a:lnSpc>
                    <a:spcPct val="16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9600" b="1" kern="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lecturer</a:t>
                </a:r>
                <a:endParaRPr lang="en-US" sz="9600" b="1" kern="0" dirty="0">
                  <a:solidFill>
                    <a:srgbClr val="FF0000"/>
                  </a:solidFill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9600" b="1" dirty="0" err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Wisam</a:t>
                </a:r>
                <a:r>
                  <a:rPr lang="en-US" sz="9600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9600" b="1" dirty="0" err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Hayder</a:t>
                </a:r>
                <a:endParaRPr lang="en-US" sz="96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endParaRPr lang="en-US" sz="1800" b="1" kern="0" dirty="0" smtClean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endParaRPr lang="en-US" sz="1800" b="1" kern="0" dirty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4800" b="1" kern="0" dirty="0" smtClean="0">
                    <a:latin typeface="Times New Roman"/>
                    <a:ea typeface="Calibri"/>
                  </a:rPr>
                  <a:t>2021</a:t>
                </a:r>
                <a:endParaRPr lang="en-US" sz="4800" b="1" kern="0" dirty="0"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sz="1200" dirty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marL="0" indent="0" algn="ctr">
                  <a:buNone/>
                </a:pPr>
                <a:endParaRPr lang="tr-TR" sz="1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878" y="1739566"/>
                <a:ext cx="8418586" cy="471377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218687" y="1556792"/>
            <a:ext cx="856895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5496" y="283124"/>
            <a:ext cx="8001000" cy="110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DIYALA UNIVERSITY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COLLEGE OF ENGINEERING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DEPARTMENT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ENGINEERING </a:t>
            </a:r>
            <a:endParaRPr lang="tr-TR" sz="2400" dirty="0"/>
          </a:p>
        </p:txBody>
      </p: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51013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14217" y="386100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2" y="1340768"/>
            <a:ext cx="785851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673468" cy="33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906" y="1268760"/>
            <a:ext cx="8418586" cy="49685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47050" y="279716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670572" y="1315507"/>
            <a:ext cx="3971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Triple Scalar or Box Product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2" y="1844823"/>
            <a:ext cx="6440330" cy="450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0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48269" y="1268760"/>
            <a:ext cx="8418586" cy="49685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SzPct val="70000"/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14217" y="255302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1" y="1412776"/>
            <a:ext cx="751646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3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buClr>
                <a:srgbClr val="CC0000"/>
              </a:buClr>
              <a:buNone/>
            </a:pPr>
            <a:endParaRPr lang="en-US" sz="32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buClr>
                <a:srgbClr val="CC0000"/>
              </a:buClr>
              <a:buNone/>
            </a:pPr>
            <a:endParaRPr lang="en-US" sz="32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23728" y="293363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14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19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5" y="1484784"/>
            <a:ext cx="696328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5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7" y="15743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63688" y="257925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40768"/>
            <a:ext cx="80510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3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95736" y="27131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2" y="1147162"/>
            <a:ext cx="7396643" cy="199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44" y="3161256"/>
            <a:ext cx="2852049" cy="329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5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23728" y="27131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712027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775263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8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662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14217" y="233643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3" y="1196752"/>
            <a:ext cx="5250992" cy="33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41" y="1170922"/>
            <a:ext cx="2934731" cy="327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5" y="4508188"/>
            <a:ext cx="6152522" cy="19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7574" y="1065902"/>
            <a:ext cx="8496551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from a Point to a Line in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</a:p>
          <a:p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7" y="2060848"/>
            <a:ext cx="769465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15" y="2673609"/>
            <a:ext cx="3142397" cy="334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6" y="1322683"/>
            <a:ext cx="670228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7" y="3645024"/>
            <a:ext cx="539175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9" y="51013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7"/>
          <p:cNvCxnSpPr/>
          <p:nvPr/>
        </p:nvCxnSpPr>
        <p:spPr>
          <a:xfrm>
            <a:off x="467544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98112" y="20910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90552" y="1362254"/>
            <a:ext cx="825791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Cross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Product of Two Vectors 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</a:p>
          <a:p>
            <a:pPr>
              <a:buClr>
                <a:srgbClr val="C00000"/>
              </a:buClr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 two nonzero vectors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space. If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not parallel, they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unit vector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perpendicular to the plane by the right-hand rule.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we choose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the unit (normal) vector that points the way your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thumb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when your fingers curl through the angle from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(Figure 12.27).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product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* 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(“u cross v”) is the vector defined as follows.</a:t>
            </a:r>
          </a:p>
        </p:txBody>
      </p:sp>
    </p:spTree>
    <p:extLst>
      <p:ext uri="{BB962C8B-B14F-4D97-AF65-F5344CB8AC3E}">
        <p14:creationId xmlns:p14="http://schemas.microsoft.com/office/powerpoint/2010/main" val="22243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6803901" cy="326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31" y="3140968"/>
            <a:ext cx="2924062" cy="293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6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5" y="1052736"/>
            <a:ext cx="6303973" cy="541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6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602" y="1145648"/>
            <a:ext cx="85418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Lines of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Intersection</a:t>
            </a:r>
          </a:p>
          <a:p>
            <a:endParaRPr lang="en-US" b="1" dirty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Just as lines are parallel if and only if they have the same direction,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planes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parallel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only if their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normals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parallel, or for some scalar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Two planes that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not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parallel intersect in a line.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330862"/>
            <a:ext cx="7221177" cy="290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1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47" y="1052736"/>
            <a:ext cx="3117546" cy="368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2"/>
            <a:ext cx="569686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6" cy="214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2" y="1268759"/>
            <a:ext cx="6606470" cy="522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2" y="1556792"/>
            <a:ext cx="789514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1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0" y="1268760"/>
            <a:ext cx="741149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4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628800"/>
            <a:ext cx="339128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173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8327" y="2283260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cylinder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surface that is generated by moving a straight line along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given planar curve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while holding the line parallel to a given fixed line. The curve is called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generating curve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the cylinder (Figure 12.43). In solid geometry, where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cylinder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means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circular cylinder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generating curves are circles, but now we allow generating curves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any kind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 cylinder in our first example is generated by a parabola.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327" y="1196752"/>
            <a:ext cx="4770858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Cylinders and Quadric Surfaces</a:t>
            </a:r>
          </a:p>
          <a:p>
            <a:endParaRPr lang="en-US" dirty="0"/>
          </a:p>
          <a:p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Cylinders</a:t>
            </a:r>
          </a:p>
        </p:txBody>
      </p:sp>
    </p:spTree>
    <p:extLst>
      <p:ext uri="{BB962C8B-B14F-4D97-AF65-F5344CB8AC3E}">
        <p14:creationId xmlns:p14="http://schemas.microsoft.com/office/powerpoint/2010/main" val="201767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7"/>
          <p:cNvCxnSpPr/>
          <p:nvPr/>
        </p:nvCxnSpPr>
        <p:spPr>
          <a:xfrm>
            <a:off x="467544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84634" y="255302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71" y="3879532"/>
            <a:ext cx="7022181" cy="109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64" y="1268760"/>
            <a:ext cx="2655779" cy="25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30" y="5084951"/>
            <a:ext cx="7085699" cy="107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0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74" y="1340767"/>
            <a:ext cx="3780420" cy="488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835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20891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162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3240360" cy="502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431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8602" y="1196752"/>
                <a:ext cx="8541870" cy="5458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Quadric Surfaces</a:t>
                </a:r>
              </a:p>
              <a:p>
                <a:endParaRPr lang="en-US" sz="26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quadric surface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is the graph in space of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 second-degree equation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in x, y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, and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z.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We focus on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the special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equation</a:t>
                </a:r>
              </a:p>
              <a:p>
                <a:pPr algn="ctr">
                  <a:lnSpc>
                    <a:spcPct val="150000"/>
                  </a:lnSpc>
                  <a:buClr>
                    <a:srgbClr val="C00000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𝐴𝑥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𝐵𝑦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𝐶𝑧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𝐷𝑧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where A, B, C, D, and E are constants. The basic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quadric surfaces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are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ellipsoids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paraboloids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elliptical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cones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hyperboloids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Spheres are special cases of ellipsoids.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We present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 few examples illustrating how to sketch a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quadric surface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and then give a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summary table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of graphs of the basic types.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2" y="1196752"/>
                <a:ext cx="8541870" cy="5458354"/>
              </a:xfrm>
              <a:prstGeom prst="rect">
                <a:avLst/>
              </a:prstGeom>
              <a:blipFill rotWithShape="1">
                <a:blip r:embed="rId4"/>
                <a:stretch>
                  <a:fillRect l="-1285" t="-1004" r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843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76" y="1214847"/>
            <a:ext cx="5441041" cy="490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018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8" y="1298038"/>
            <a:ext cx="851369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704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484783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 1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ind </a:t>
            </a:r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length and direction (when defined) 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ar-IQ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 v and v x u for following:</a:t>
            </a:r>
          </a:p>
          <a:p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pl-PL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pl-PL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2i - 2j - k,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pl-PL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i </a:t>
            </a:r>
            <a:r>
              <a:rPr lang="pl-PL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k</a:t>
            </a:r>
            <a:endParaRPr lang="en-US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Sol.</a:t>
            </a:r>
          </a:p>
          <a:p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= 2i + 3j,    v = -i +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Sol.</a:t>
            </a:r>
          </a:p>
          <a:p>
            <a:endParaRPr lang="en-US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2" y="2865258"/>
            <a:ext cx="854170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939865"/>
            <a:ext cx="6047695" cy="139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276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585319" y="1268760"/>
            <a:ext cx="3550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pl-PL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= 2i - 2j + 4k, v = -i + j - </a:t>
            </a:r>
            <a:r>
              <a:rPr lang="pl-PL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2k</a:t>
            </a:r>
            <a:endParaRPr lang="en-US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Sol.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2703"/>
            <a:ext cx="6986974" cy="162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670" y="3283642"/>
            <a:ext cx="804077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Ex2. 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sketch the coordinate axes and then include the vectors </a:t>
            </a:r>
            <a:r>
              <a:rPr lang="en-US" sz="24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u, v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and as vectors starting at the origin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= i, v = j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en-US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322" y="4581128"/>
            <a:ext cx="3107627" cy="12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96481"/>
            <a:ext cx="2484276" cy="197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392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813" y="1412776"/>
            <a:ext cx="267252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 startAt="2"/>
            </a:pPr>
            <a:r>
              <a:rPr lang="pl-PL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pl-PL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i - k, v = </a:t>
            </a:r>
            <a:r>
              <a:rPr lang="pl-PL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Sol.</a:t>
            </a:r>
          </a:p>
          <a:p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pl-PL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pl-PL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2i - j, v = i + </a:t>
            </a:r>
            <a:r>
              <a:rPr lang="pl-PL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2j</a:t>
            </a:r>
            <a:endParaRPr lang="en-US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Sol.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8" y="2121450"/>
            <a:ext cx="3432562" cy="137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32" y="1328219"/>
            <a:ext cx="2197414" cy="209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8" y="4797152"/>
            <a:ext cx="285727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61" y="3944664"/>
            <a:ext cx="2171017" cy="22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057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43" y="1340768"/>
            <a:ext cx="83085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 3.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Find the area of the triangle determined by the points P, Q, and R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Find a unit vector perpendicular to plane PQR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fr-FR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P(1</a:t>
            </a:r>
            <a:r>
              <a:rPr lang="fr-FR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-1, </a:t>
            </a:r>
            <a:r>
              <a:rPr lang="fr-FR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2), Q(2</a:t>
            </a:r>
            <a:r>
              <a:rPr lang="fr-FR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0, -</a:t>
            </a:r>
            <a:r>
              <a:rPr lang="fr-FR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1), R(0</a:t>
            </a:r>
            <a:r>
              <a:rPr lang="fr-FR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2, </a:t>
            </a:r>
            <a:r>
              <a:rPr lang="fr-FR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1).</a:t>
            </a:r>
          </a:p>
          <a:p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Sol.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83" y="2564904"/>
            <a:ext cx="4853239" cy="116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18" y="3824214"/>
            <a:ext cx="6400302" cy="80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70" y="5157192"/>
            <a:ext cx="4407063" cy="82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47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818541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0" y="1918916"/>
            <a:ext cx="7698470" cy="338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1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3676" y="1268760"/>
            <a:ext cx="84647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 4. 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Verify 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4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(u x v) .w = (v x w). u = (w x u).v 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and find the volume of the parallelepiped (box) determined </a:t>
            </a:r>
            <a:r>
              <a:rPr lang="pl-PL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by u, v, and w</a:t>
            </a:r>
            <a:r>
              <a:rPr lang="pl-PL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u= 2i,  v = 2j,   w=2k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Sol.</a:t>
            </a:r>
          </a:p>
          <a:p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4" y="3140968"/>
            <a:ext cx="8419189" cy="277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420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8843" y="1412776"/>
            <a:ext cx="8752524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 5. 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Find parametric equations for the lines </a:t>
            </a:r>
            <a:endParaRPr lang="en-US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line through the point P(3, -4, -1) parallel to the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vector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i+j+k</a:t>
            </a:r>
            <a:endParaRPr lang="en-US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Sol.</a:t>
            </a:r>
          </a:p>
          <a:p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The line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lang="fr-FR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P(1</a:t>
            </a:r>
            <a:r>
              <a:rPr lang="fr-FR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2, -</a:t>
            </a:r>
            <a:r>
              <a:rPr lang="fr-FR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and Q( </a:t>
            </a:r>
            <a:r>
              <a:rPr lang="fr-FR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-1, 0, </a:t>
            </a:r>
            <a:r>
              <a:rPr lang="fr-FR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1).</a:t>
            </a:r>
          </a:p>
          <a:p>
            <a:r>
              <a:rPr lang="fr-FR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Sol.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9" y="3341109"/>
            <a:ext cx="8208157" cy="51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1" y="5198428"/>
            <a:ext cx="798451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012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73077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9552" y="1484784"/>
                <a:ext cx="8350171" cy="3785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Ex 6. </a:t>
                </a:r>
                <a:r>
                  <a:rPr lang="en-US" sz="24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Find equations for the planes</a:t>
                </a:r>
              </a:p>
              <a:p>
                <a:pPr marL="457200" indent="-457200">
                  <a:buAutoNum type="arabicPeriod"/>
                </a:pPr>
                <a:r>
                  <a:rPr lang="en-US" sz="2400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plane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through (1,1-,3)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parallel to the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plane 3x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+ y + z =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  <a:p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Sol. </a:t>
                </a:r>
              </a:p>
              <a:p>
                <a:endParaRPr lang="en-US" sz="24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2. The plane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(0,2,-1)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normal to n = 3i - 2j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– k.</a:t>
                </a:r>
              </a:p>
              <a:p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Sol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84784"/>
                <a:ext cx="8350171" cy="3785652"/>
              </a:xfrm>
              <a:prstGeom prst="rect">
                <a:avLst/>
              </a:prstGeom>
              <a:blipFill rotWithShape="1">
                <a:blip r:embed="rId4"/>
                <a:stretch>
                  <a:fillRect l="-1169" t="-1288" r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1" y="2924944"/>
            <a:ext cx="7512324" cy="10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10" y="4910395"/>
            <a:ext cx="7296822" cy="73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35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Düz Bağlayıcı 17"/>
          <p:cNvCxnSpPr/>
          <p:nvPr/>
        </p:nvCxnSpPr>
        <p:spPr>
          <a:xfrm>
            <a:off x="284353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3"/>
          <p:cNvCxnSpPr/>
          <p:nvPr/>
        </p:nvCxnSpPr>
        <p:spPr>
          <a:xfrm>
            <a:off x="4572414" y="978817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6" y="-17778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Düz Bağlayıcı 17"/>
          <p:cNvCxnSpPr/>
          <p:nvPr/>
        </p:nvCxnSpPr>
        <p:spPr>
          <a:xfrm>
            <a:off x="353604" y="1050825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564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556792"/>
            <a:ext cx="86485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 7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Find the point of intersection of the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lines </a:t>
            </a:r>
            <a:r>
              <a:rPr lang="fr-F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= 2t + 1, y = 3t + 2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 = 4t + 3 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pl-PL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pl-P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s + 2, y = 2s + 4, z = -4s – 1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3"/>
          <p:cNvCxnSpPr/>
          <p:nvPr/>
        </p:nvCxnSpPr>
        <p:spPr>
          <a:xfrm>
            <a:off x="4572414" y="978817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6" y="-17778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17"/>
          <p:cNvCxnSpPr/>
          <p:nvPr/>
        </p:nvCxnSpPr>
        <p:spPr>
          <a:xfrm>
            <a:off x="353604" y="1050825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75161" y="231733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16" y="2518996"/>
            <a:ext cx="4726297" cy="83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41" y="2489914"/>
            <a:ext cx="3160400" cy="80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7" y="3429000"/>
            <a:ext cx="433684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6" y="4437112"/>
            <a:ext cx="839840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6" y="4925502"/>
            <a:ext cx="4126741" cy="4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6" y="5625244"/>
            <a:ext cx="483893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379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72414" y="978817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6" y="-17778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7"/>
          <p:cNvCxnSpPr/>
          <p:nvPr/>
        </p:nvCxnSpPr>
        <p:spPr>
          <a:xfrm>
            <a:off x="353604" y="1050825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75161" y="231733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945" y="1196752"/>
            <a:ext cx="83691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 8. 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Find a plane through the points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P1(1, 2, 3), P2(3, 2, 1) 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and perpendicular to the plane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4x - y + 2z = 7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desired plane.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" y="2480339"/>
            <a:ext cx="8904502" cy="109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7" y="3212976"/>
            <a:ext cx="3741715" cy="93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1" y="4152756"/>
            <a:ext cx="67265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4" y="4820446"/>
            <a:ext cx="55266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8257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72414" y="978817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6" y="-17778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7"/>
          <p:cNvCxnSpPr/>
          <p:nvPr/>
        </p:nvCxnSpPr>
        <p:spPr>
          <a:xfrm>
            <a:off x="353604" y="1050825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75161" y="231733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0686" y="1340768"/>
            <a:ext cx="61686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 9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Find the distance from the point to the line</a:t>
            </a:r>
          </a:p>
          <a:p>
            <a:pPr marL="457200" indent="-457200">
              <a:buAutoNum type="arabicPeriod"/>
            </a:pP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 0, 12);    x = 4t, y = -2t, z = 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2t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Sol.</a:t>
            </a:r>
          </a:p>
          <a:p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84468"/>
            <a:ext cx="6009811" cy="88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592021"/>
            <a:ext cx="4665915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3" y="5085184"/>
            <a:ext cx="847384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4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72414" y="978817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6" y="-17778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7"/>
          <p:cNvCxnSpPr/>
          <p:nvPr/>
        </p:nvCxnSpPr>
        <p:spPr>
          <a:xfrm>
            <a:off x="353604" y="1050825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75161" y="231733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331" y="1340768"/>
            <a:ext cx="5783956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(0, 0, 0) ;  x = 5 + 3t, y = 5 + 4t, z = -3 - 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5t.</a:t>
            </a:r>
          </a:p>
          <a:p>
            <a:endParaRPr lang="fr-FR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Sol.</a:t>
            </a: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distance from S to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1" y="2541097"/>
            <a:ext cx="5367806" cy="90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2" y="3284984"/>
            <a:ext cx="377473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4" y="4488906"/>
            <a:ext cx="6078134" cy="102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466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72414" y="978817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6" y="-17778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7"/>
          <p:cNvCxnSpPr/>
          <p:nvPr/>
        </p:nvCxnSpPr>
        <p:spPr>
          <a:xfrm>
            <a:off x="353604" y="1050825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75161" y="231733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0686" y="1340768"/>
            <a:ext cx="8509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 10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Find the angles between the 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planes </a:t>
            </a:r>
            <a:r>
              <a:rPr lang="es-E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s-E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s-E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1, 2</a:t>
            </a:r>
            <a:r>
              <a:rPr lang="es-E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s-E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s-E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es-E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s-E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  <a:p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Sol.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9" y="2541097"/>
            <a:ext cx="4095065" cy="63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1" y="3097889"/>
            <a:ext cx="3614692" cy="78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7" y="3928628"/>
            <a:ext cx="2699975" cy="86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85" y="5013176"/>
            <a:ext cx="2902119" cy="70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3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14217" y="293363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8" y="1152535"/>
            <a:ext cx="366799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25" y="1164718"/>
            <a:ext cx="2638968" cy="323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85" y="4392225"/>
            <a:ext cx="40291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3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tr-TR" sz="2800" b="1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47050" y="168241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6" y="1196752"/>
            <a:ext cx="7666836" cy="279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68" y="3645024"/>
            <a:ext cx="2833309" cy="275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7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57118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2" y="1124744"/>
            <a:ext cx="6981207" cy="188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69" y="3007504"/>
            <a:ext cx="2841745" cy="344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29" y="3356992"/>
            <a:ext cx="3172208" cy="24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14216" y="255302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3" y="1124744"/>
            <a:ext cx="687820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14217" y="255302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8" y="1340768"/>
            <a:ext cx="8069189" cy="353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6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13481</TotalTime>
  <Words>1261</Words>
  <Application>Microsoft Office PowerPoint</Application>
  <PresentationFormat>On-screen Show (4:3)</PresentationFormat>
  <Paragraphs>230</Paragraphs>
  <Slides>47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Office Teması</vt:lpstr>
      <vt:lpstr>1_Office Teması</vt:lpstr>
      <vt:lpstr>2_Office Teması</vt:lpstr>
      <vt:lpstr>3_Office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Orçun Madran</dc:creator>
  <cp:lastModifiedBy>DR.Ahmed Saker 2o1O</cp:lastModifiedBy>
  <cp:revision>1063</cp:revision>
  <dcterms:created xsi:type="dcterms:W3CDTF">2006-09-03T22:05:48Z</dcterms:created>
  <dcterms:modified xsi:type="dcterms:W3CDTF">2021-07-10T19:10:40Z</dcterms:modified>
</cp:coreProperties>
</file>